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sldIdLst>
    <p:sldId id="358" r:id="rId2"/>
    <p:sldId id="440" r:id="rId3"/>
    <p:sldId id="359" r:id="rId4"/>
    <p:sldId id="361" r:id="rId5"/>
    <p:sldId id="362" r:id="rId6"/>
    <p:sldId id="363" r:id="rId7"/>
    <p:sldId id="364" r:id="rId8"/>
    <p:sldId id="441" r:id="rId9"/>
    <p:sldId id="442" r:id="rId10"/>
    <p:sldId id="257" r:id="rId11"/>
    <p:sldId id="444" r:id="rId12"/>
    <p:sldId id="260" r:id="rId13"/>
    <p:sldId id="261" r:id="rId14"/>
    <p:sldId id="262" r:id="rId15"/>
    <p:sldId id="264" r:id="rId16"/>
    <p:sldId id="293" r:id="rId17"/>
    <p:sldId id="265" r:id="rId18"/>
    <p:sldId id="267" r:id="rId19"/>
    <p:sldId id="268" r:id="rId20"/>
    <p:sldId id="400" r:id="rId21"/>
    <p:sldId id="401" r:id="rId22"/>
    <p:sldId id="406" r:id="rId23"/>
    <p:sldId id="411" r:id="rId24"/>
    <p:sldId id="414" r:id="rId25"/>
    <p:sldId id="416" r:id="rId26"/>
    <p:sldId id="445" r:id="rId27"/>
    <p:sldId id="446" r:id="rId28"/>
    <p:sldId id="447" r:id="rId29"/>
    <p:sldId id="458" r:id="rId30"/>
    <p:sldId id="448" r:id="rId31"/>
    <p:sldId id="460" r:id="rId32"/>
    <p:sldId id="459" r:id="rId33"/>
    <p:sldId id="449" r:id="rId34"/>
    <p:sldId id="450" r:id="rId35"/>
    <p:sldId id="452" r:id="rId36"/>
    <p:sldId id="419" r:id="rId37"/>
    <p:sldId id="420" r:id="rId38"/>
    <p:sldId id="422" r:id="rId39"/>
    <p:sldId id="425" r:id="rId40"/>
    <p:sldId id="427" r:id="rId41"/>
    <p:sldId id="429" r:id="rId42"/>
    <p:sldId id="461" r:id="rId43"/>
    <p:sldId id="431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4101"/>
    <a:srgbClr val="09620F"/>
    <a:srgbClr val="0C62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9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4CFA4-0063-1A4D-9D77-E11FA7615A36}" type="datetimeFigureOut">
              <a:rPr lang="en-US" smtClean="0"/>
              <a:pPr/>
              <a:t>7/15/16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1DF48-E059-5D4E-A19B-B73A672DC0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68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Marble head of Alexander</a:t>
            </a:r>
            <a:r>
              <a:rPr lang="en-US" baseline="0" dirty="0" smtClean="0"/>
              <a:t> the Great (325-300 BC) – from area of </a:t>
            </a:r>
            <a:r>
              <a:rPr lang="en-US" baseline="0" dirty="0" err="1" smtClean="0"/>
              <a:t>Giannitsa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1DF48-E059-5D4E-A19B-B73A672DC06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41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Marble statuette of Alexander depicted</a:t>
            </a:r>
            <a:r>
              <a:rPr lang="en-US" baseline="0" dirty="0" smtClean="0"/>
              <a:t> as Pan with two small horns – confirms the cult of the goat-footed god at Pella. Late 4</a:t>
            </a:r>
            <a:r>
              <a:rPr lang="en-US" baseline="30000" dirty="0" smtClean="0"/>
              <a:t>th</a:t>
            </a:r>
            <a:r>
              <a:rPr lang="en-US" baseline="0" dirty="0" smtClean="0"/>
              <a:t> – early 3</a:t>
            </a:r>
            <a:r>
              <a:rPr lang="en-US" baseline="30000" dirty="0" smtClean="0"/>
              <a:t>rd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</a:t>
            </a:r>
            <a:r>
              <a:rPr lang="en-US" baseline="0" dirty="0" smtClean="0"/>
              <a:t>. BC.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1DF48-E059-5D4E-A19B-B73A672DC06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464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1DF48-E059-5D4E-A19B-B73A672DC06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18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1DF48-E059-5D4E-A19B-B73A672DC06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636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9392-CA83-D548-A0D4-A50319874B38}" type="datetimeFigureOut">
              <a:rPr lang="en-US" smtClean="0"/>
              <a:pPr/>
              <a:t>7/15/16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44735-EA5B-414A-BAA0-053459F47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9392-CA83-D548-A0D4-A50319874B38}" type="datetimeFigureOut">
              <a:rPr lang="en-US" smtClean="0"/>
              <a:pPr/>
              <a:t>7/15/16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44735-EA5B-414A-BAA0-053459F47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9392-CA83-D548-A0D4-A50319874B38}" type="datetimeFigureOut">
              <a:rPr lang="en-US" smtClean="0"/>
              <a:pPr/>
              <a:t>7/15/16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44735-EA5B-414A-BAA0-053459F47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9392-CA83-D548-A0D4-A50319874B38}" type="datetimeFigureOut">
              <a:rPr lang="en-US" smtClean="0"/>
              <a:pPr/>
              <a:t>7/15/16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44735-EA5B-414A-BAA0-053459F47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9392-CA83-D548-A0D4-A50319874B38}" type="datetimeFigureOut">
              <a:rPr lang="en-US" smtClean="0"/>
              <a:pPr/>
              <a:t>7/15/16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44735-EA5B-414A-BAA0-053459F47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9392-CA83-D548-A0D4-A50319874B38}" type="datetimeFigureOut">
              <a:rPr lang="en-US" smtClean="0"/>
              <a:pPr/>
              <a:t>7/15/16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44735-EA5B-414A-BAA0-053459F47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9392-CA83-D548-A0D4-A50319874B38}" type="datetimeFigureOut">
              <a:rPr lang="en-US" smtClean="0"/>
              <a:pPr/>
              <a:t>7/15/16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44735-EA5B-414A-BAA0-053459F47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9392-CA83-D548-A0D4-A50319874B38}" type="datetimeFigureOut">
              <a:rPr lang="en-US" smtClean="0"/>
              <a:pPr/>
              <a:t>7/15/16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44735-EA5B-414A-BAA0-053459F47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9392-CA83-D548-A0D4-A50319874B38}" type="datetimeFigureOut">
              <a:rPr lang="en-US" smtClean="0"/>
              <a:pPr/>
              <a:t>7/15/16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44735-EA5B-414A-BAA0-053459F47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9392-CA83-D548-A0D4-A50319874B38}" type="datetimeFigureOut">
              <a:rPr lang="en-US" smtClean="0"/>
              <a:pPr/>
              <a:t>7/15/16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44735-EA5B-414A-BAA0-053459F47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9392-CA83-D548-A0D4-A50319874B38}" type="datetimeFigureOut">
              <a:rPr lang="en-US" smtClean="0"/>
              <a:pPr/>
              <a:t>7/15/16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44735-EA5B-414A-BAA0-053459F47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09392-CA83-D548-A0D4-A50319874B38}" type="datetimeFigureOut">
              <a:rPr lang="en-US" smtClean="0"/>
              <a:pPr/>
              <a:t>7/15/16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44735-EA5B-414A-BAA0-053459F47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zoom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jpeg"/><Relationship Id="rId3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8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0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1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2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3.jpeg"/><Relationship Id="rId3" Type="http://schemas.openxmlformats.org/officeDocument/2006/relationships/image" Target="../media/image5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4-05-11 13.42.2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44001" cy="6858001"/>
          </a:xfrm>
          <a:prstGeom prst="rect">
            <a:avLst/>
          </a:prstGeom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528251" y="3108079"/>
            <a:ext cx="60875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7200" b="1" dirty="0" smtClean="0">
                <a:solidFill>
                  <a:srgbClr val="FFE9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Pella</a:t>
            </a:r>
          </a:p>
          <a:p>
            <a:pPr algn="ctr"/>
            <a:r>
              <a:rPr lang="en-GB" sz="3600" b="1" dirty="0" smtClean="0">
                <a:solidFill>
                  <a:srgbClr val="FFE9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Alexander the Great’s hometown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4-05-11 12.47.0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76228" y="0"/>
            <a:ext cx="4867772" cy="6858000"/>
          </a:xfrm>
          <a:prstGeom prst="rect">
            <a:avLst/>
          </a:prstGeom>
        </p:spPr>
      </p:pic>
      <p:pic>
        <p:nvPicPr>
          <p:cNvPr id="5" name="Picture 4" descr="2014-05-11 12.47.1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149226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7833" y="5207000"/>
            <a:ext cx="753533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Alexander depicted</a:t>
            </a:r>
            <a:r>
              <a:rPr lang="en-US" sz="24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 Pan with two small horns – representing the goat-footed god at Pella</a:t>
            </a:r>
          </a:p>
          <a:p>
            <a:pPr algn="ctr"/>
            <a:r>
              <a:rPr lang="en-US" sz="24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(late 4</a:t>
            </a:r>
            <a:r>
              <a:rPr lang="en-US" sz="24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4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early 3</a:t>
            </a:r>
            <a:r>
              <a:rPr lang="en-US" sz="24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sz="24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baseline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24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BC)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967311" y="3429000"/>
            <a:ext cx="194219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7200" b="1" dirty="0" smtClean="0">
                <a:solidFill>
                  <a:srgbClr val="FFE9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Pella</a:t>
            </a:r>
          </a:p>
          <a:p>
            <a:pPr algn="ctr"/>
            <a:r>
              <a:rPr lang="en-GB" sz="3600" b="1" dirty="0" smtClean="0">
                <a:solidFill>
                  <a:srgbClr val="FFE9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Museum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2029" y="281897"/>
            <a:ext cx="38576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64704"/>
      </p:ext>
    </p:extLst>
  </p:cSld>
  <p:clrMapOvr>
    <a:masterClrMapping/>
  </p:clrMapOvr>
  <p:transition spd="med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4-05-11 12.52.4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4333" y="5248096"/>
            <a:ext cx="7535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Luxurious homes from </a:t>
            </a:r>
            <a:r>
              <a:rPr lang="en-US" sz="24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4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sz="24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c. BC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4-05-11 12.54.5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17755" y="4796034"/>
            <a:ext cx="7535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Items </a:t>
            </a:r>
            <a:r>
              <a:rPr lang="en-US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private houses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4-05-11 12.55.1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4333" y="5248096"/>
            <a:ext cx="7535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of women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4-05-11 12.56.0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704"/>
            <a:ext cx="9144000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0493" y="953498"/>
            <a:ext cx="7535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of men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4-05-11 13.00.0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0493" y="953498"/>
            <a:ext cx="7535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of men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4-05-11 12.56.5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1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2138" y="2258316"/>
            <a:ext cx="7535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Dionysios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a panther and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griffen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tearing apart a deer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(from a house 325-300 BC)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4-05-11 13.01.3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1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1042" y="3429000"/>
            <a:ext cx="7535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Banqueting vessels of the Hellenistic age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</a:t>
            </a:r>
            <a:r>
              <a:rPr lang="en-US" sz="24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 BC)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4-05-11 13.02.0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1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1042" y="3429000"/>
            <a:ext cx="7535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Bronze banqueting vessels of the Hellenistic age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(late 4</a:t>
            </a:r>
            <a:r>
              <a:rPr lang="en-US" sz="24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early 1</a:t>
            </a:r>
            <a:r>
              <a:rPr lang="en-US" sz="24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 BC)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4-05-11 13.45.4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2014-05-11 12.44.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20047" y="3772077"/>
            <a:ext cx="1730256" cy="2016125"/>
          </a:xfrm>
          <a:prstGeom prst="rect">
            <a:avLst/>
          </a:prstGeom>
        </p:spPr>
      </p:pic>
      <p:pic>
        <p:nvPicPr>
          <p:cNvPr id="6" name="Picture 5" descr="2014-05-11 12.47.1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23055" y="2355648"/>
            <a:ext cx="2544629" cy="34325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2555" y="4549953"/>
            <a:ext cx="282982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Alexander as </a:t>
            </a:r>
            <a:r>
              <a:rPr lang="en-US" sz="24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 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sz="24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ith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4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small horns</a:t>
            </a:r>
          </a:p>
          <a:p>
            <a:pPr algn="ctr"/>
            <a:r>
              <a:rPr lang="en-US" sz="24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goat-footed god</a:t>
            </a:r>
          </a:p>
        </p:txBody>
      </p:sp>
    </p:spTree>
    <p:extLst>
      <p:ext uri="{BB962C8B-B14F-4D97-AF65-F5344CB8AC3E}">
        <p14:creationId xmlns:p14="http://schemas.microsoft.com/office/powerpoint/2010/main" val="85403659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1042" y="3429000"/>
            <a:ext cx="7535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Stamped roof tiles bearing the inscription </a:t>
            </a:r>
          </a:p>
          <a:p>
            <a:pPr algn="ctr"/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‘of Pella’</a:t>
            </a:r>
            <a:endParaRPr lang="en-US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927376"/>
      </p:ext>
    </p:extLst>
  </p:cSld>
  <p:clrMapOvr>
    <a:masterClrMapping/>
  </p:clrMapOvr>
  <p:transition spd="med"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330227"/>
      </p:ext>
    </p:extLst>
  </p:cSld>
  <p:clrMapOvr>
    <a:masterClrMapping/>
  </p:clrMapOvr>
  <p:transition spd="med"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5" y="2933272"/>
            <a:ext cx="9159986" cy="35599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2886"/>
            <a:ext cx="9122624" cy="231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743884"/>
      </p:ext>
    </p:extLst>
  </p:cSld>
  <p:clrMapOvr>
    <a:masterClrMapping/>
  </p:clrMapOvr>
  <p:transition spd="med"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3735" y="24330"/>
            <a:ext cx="5116530" cy="682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169045"/>
      </p:ext>
    </p:extLst>
  </p:cSld>
  <p:clrMapOvr>
    <a:masterClrMapping/>
  </p:clrMapOvr>
  <p:transition spd="med"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860336"/>
      </p:ext>
    </p:extLst>
  </p:cSld>
  <p:clrMapOvr>
    <a:masterClrMapping/>
  </p:clrMapOvr>
  <p:transition spd="med"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66" y="0"/>
            <a:ext cx="5188449" cy="69179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584541" y="5773443"/>
            <a:ext cx="7535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 4</a:t>
            </a:r>
            <a:r>
              <a:rPr lang="en-US" sz="24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early 3</a:t>
            </a:r>
            <a:r>
              <a:rPr lang="en-US" sz="24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 BC</a:t>
            </a:r>
            <a:endParaRPr lang="en-US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3077" y="870449"/>
            <a:ext cx="38576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505407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4-05-11 13.09.2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4" name="Picture 3" descr="2014-05-11 13.09.3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1811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1028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4-05-11 13.10.1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6305" y="0"/>
            <a:ext cx="5143500" cy="6858000"/>
          </a:xfrm>
          <a:prstGeom prst="rect">
            <a:avLst/>
          </a:prstGeom>
        </p:spPr>
      </p:pic>
      <p:pic>
        <p:nvPicPr>
          <p:cNvPr id="4" name="Picture 3" descr="2014-05-11 13.10.2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6575" y="0"/>
            <a:ext cx="51435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3841" y="5804265"/>
            <a:ext cx="7535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 2</a:t>
            </a:r>
            <a:r>
              <a:rPr lang="en-US" sz="24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early 1</a:t>
            </a:r>
            <a:r>
              <a:rPr lang="en-US" sz="24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 BC</a:t>
            </a:r>
            <a:endParaRPr lang="en-US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116336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4-05-11 13.03.0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3841" y="5804265"/>
            <a:ext cx="7535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 day dishes &amp; utensils from an ancient house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 4</a:t>
            </a:r>
            <a:r>
              <a:rPr lang="en-US" sz="24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early 1</a:t>
            </a:r>
            <a:r>
              <a:rPr lang="en-US" sz="24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 BC</a:t>
            </a:r>
            <a:endParaRPr lang="en-US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1945397"/>
      </p:ext>
    </p:extLst>
  </p:cSld>
  <p:clrMapOvr>
    <a:masterClrMapping/>
  </p:clrMapOvr>
  <p:transition spd="med"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4-05-11 13.02.5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3841" y="5804265"/>
            <a:ext cx="7535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 day dishes &amp; utensils from an ancient house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 4</a:t>
            </a:r>
            <a:r>
              <a:rPr lang="en-US" sz="24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early 1</a:t>
            </a:r>
            <a:r>
              <a:rPr lang="en-US" sz="24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 BC</a:t>
            </a:r>
            <a:endParaRPr lang="en-US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998465"/>
      </p:ext>
    </p:extLst>
  </p:cSld>
  <p:clrMapOvr>
    <a:masterClrMapping/>
  </p:clrMapOvr>
  <p:transition spd="med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4-05-11 13.41.5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1" cy="6858001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4-05-11 13.03.5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3841" y="5804265"/>
            <a:ext cx="7535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 day dishes &amp; utensils from an ancient house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 4</a:t>
            </a:r>
            <a:r>
              <a:rPr lang="en-US" sz="24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early 1</a:t>
            </a:r>
            <a:r>
              <a:rPr lang="en-US" sz="24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 BC</a:t>
            </a:r>
            <a:endParaRPr lang="en-US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330984"/>
      </p:ext>
    </p:extLst>
  </p:cSld>
  <p:clrMapOvr>
    <a:masterClrMapping/>
  </p:clrMapOvr>
  <p:transition spd="med"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4-05-11 13.03.2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3841" y="5804265"/>
            <a:ext cx="7535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 day dishes &amp; utensils from an ancient house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 4</a:t>
            </a:r>
            <a:r>
              <a:rPr lang="en-US" sz="24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early 1</a:t>
            </a:r>
            <a:r>
              <a:rPr lang="en-US" sz="24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 BC</a:t>
            </a:r>
            <a:endParaRPr lang="en-US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5754314"/>
      </p:ext>
    </p:extLst>
  </p:cSld>
  <p:clrMapOvr>
    <a:masterClrMapping/>
  </p:clrMapOvr>
  <p:transition spd="med"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4-05-11 13.03.41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8929" y="0"/>
            <a:ext cx="674515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3841" y="5804265"/>
            <a:ext cx="7535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 day dishes &amp; utensils from an ancient house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 4</a:t>
            </a:r>
            <a:r>
              <a:rPr lang="en-US" sz="24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early 1</a:t>
            </a:r>
            <a:r>
              <a:rPr lang="en-US" sz="24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 BC</a:t>
            </a:r>
            <a:endParaRPr lang="en-US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4322888"/>
      </p:ext>
    </p:extLst>
  </p:cSld>
  <p:clrMapOvr>
    <a:masterClrMapping/>
  </p:clrMapOvr>
  <p:transition spd="med">
    <p:zo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4-05-11 13.05.4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109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3841" y="5804265"/>
            <a:ext cx="7535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Reconstructed ceramic workshop – east wing of agora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Early  1</a:t>
            </a:r>
            <a:r>
              <a:rPr lang="en-US" sz="24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 BC</a:t>
            </a:r>
            <a:endParaRPr lang="en-US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525577"/>
      </p:ext>
    </p:extLst>
  </p:cSld>
  <p:clrMapOvr>
    <a:masterClrMapping/>
  </p:clrMapOvr>
  <p:transition spd="med">
    <p:zo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4-05-11 13.07.5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3841" y="5804265"/>
            <a:ext cx="7535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Vessels from the well in the agora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4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 BC</a:t>
            </a:r>
            <a:endParaRPr lang="en-US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8110429"/>
      </p:ext>
    </p:extLst>
  </p:cSld>
  <p:clrMapOvr>
    <a:masterClrMapping/>
  </p:clrMapOvr>
  <p:transition spd="med">
    <p:zo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4-05-11 13.16.4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4333" y="5444670"/>
            <a:ext cx="7535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the public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archives 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inscription bearing names of six politicians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4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 BC</a:t>
            </a:r>
            <a:endParaRPr lang="en-US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4941755"/>
      </p:ext>
    </p:extLst>
  </p:cSld>
  <p:clrMapOvr>
    <a:masterClrMapping/>
  </p:clrMapOvr>
  <p:transition spd="med">
    <p:zo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4333" y="3778322"/>
            <a:ext cx="7535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iles from palace of Pella bearing the inscriptions </a:t>
            </a:r>
          </a:p>
          <a:p>
            <a:pPr algn="ctr"/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‘royal’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‘of Lysimachus’ 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</a:t>
            </a:r>
            <a:r>
              <a:rPr lang="en-US" sz="24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4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 BC)</a:t>
            </a:r>
            <a:endParaRPr lang="en-US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700405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150861"/>
      </p:ext>
    </p:extLst>
  </p:cSld>
  <p:clrMapOvr>
    <a:masterClrMapping/>
  </p:clrMapOvr>
  <p:transition spd="med">
    <p:zo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4333" y="4610528"/>
            <a:ext cx="7535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Corinthian pilaster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from the youth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palaestra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(wrestling)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</a:t>
            </a:r>
            <a:endParaRPr lang="en-US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1710610"/>
      </p:ext>
    </p:extLst>
  </p:cSld>
  <p:clrMapOvr>
    <a:masterClrMapping/>
  </p:clrMapOvr>
  <p:transition spd="med">
    <p:zo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9096" y="6850"/>
            <a:ext cx="5127605" cy="68368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9570" y="303655"/>
            <a:ext cx="7535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Palace Items</a:t>
            </a:r>
            <a:endParaRPr lang="en-US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9570" y="5596847"/>
            <a:ext cx="7535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Female burial items – ash-container, </a:t>
            </a:r>
            <a:r>
              <a:rPr lang="en-US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gold mouthpiece, silver earrings (480-450 BC)</a:t>
            </a:r>
            <a:endParaRPr lang="en-US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9129946"/>
      </p:ext>
    </p:extLst>
  </p:cSld>
  <p:clrMapOvr>
    <a:masterClrMapping/>
  </p:clrMapOvr>
  <p:transition spd="med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4-05-11 13.42.0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470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1609" y="5021494"/>
            <a:ext cx="7535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Gold myrtle wreath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(325-300 BC)</a:t>
            </a:r>
            <a:endParaRPr lang="en-US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0966283"/>
      </p:ext>
    </p:extLst>
  </p:cSld>
  <p:clrMapOvr>
    <a:masterClrMapping/>
  </p:clrMapOvr>
  <p:transition spd="med">
    <p:zo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3187" y="-3067"/>
            <a:ext cx="5157626" cy="68768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9570" y="5596847"/>
            <a:ext cx="7535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 burial items – helmet, gold mouthpiece, iron </a:t>
            </a:r>
            <a:r>
              <a:rPr lang="en-US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sword (about 530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BC)</a:t>
            </a:r>
            <a:endParaRPr lang="en-US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39154"/>
      </p:ext>
    </p:extLst>
  </p:cSld>
  <p:clrMapOvr>
    <a:masterClrMapping/>
  </p:clrMapOvr>
  <p:transition spd="med">
    <p:zo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4-05-11 13.19.2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-1"/>
            <a:ext cx="5143500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4333" y="5444670"/>
            <a:ext cx="7535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Burial items from the 3</a:t>
            </a:r>
            <a:r>
              <a:rPr lang="en-US" sz="24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millennium BC</a:t>
            </a:r>
          </a:p>
        </p:txBody>
      </p:sp>
    </p:spTree>
    <p:extLst>
      <p:ext uri="{BB962C8B-B14F-4D97-AF65-F5344CB8AC3E}">
        <p14:creationId xmlns:p14="http://schemas.microsoft.com/office/powerpoint/2010/main" val="1439403840"/>
      </p:ext>
    </p:extLst>
  </p:cSld>
  <p:clrMapOvr>
    <a:masterClrMapping/>
  </p:clrMapOvr>
  <p:transition spd="med">
    <p:zo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22130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55093" y="843975"/>
            <a:ext cx="7535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Infant burial in </a:t>
            </a:r>
            <a:r>
              <a:rPr lang="en-US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vessels</a:t>
            </a:r>
            <a:endParaRPr lang="en-U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219010" y="5524745"/>
            <a:ext cx="7535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6500-5800 BC)</a:t>
            </a:r>
            <a:endParaRPr lang="en-US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4258" y="2611281"/>
            <a:ext cx="3529742" cy="42467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88648" y="5297689"/>
            <a:ext cx="7535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(2200-1800 BC)</a:t>
            </a:r>
            <a:endParaRPr lang="en-US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3804711"/>
      </p:ext>
    </p:extLst>
  </p:cSld>
  <p:clrMapOvr>
    <a:masterClrMapping/>
  </p:clrMapOvr>
  <p:transition spd="med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4-05-11 13.41.2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4-05-11 13.44.5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4-05-11 12.50.4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812" y="4179013"/>
            <a:ext cx="858837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Excavations across </a:t>
            </a:r>
            <a:r>
              <a:rPr lang="en-US" sz="3200" b="1" smtClean="0">
                <a:solidFill>
                  <a:srgbClr val="FFFF00"/>
                </a:solidFill>
              </a:rPr>
              <a:t>modern village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4-05-11 12.44.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1670" y="4783667"/>
            <a:ext cx="304800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Alexander</a:t>
            </a:r>
            <a:r>
              <a:rPr lang="en-US" sz="24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Great </a:t>
            </a:r>
            <a:r>
              <a:rPr lang="en-US" sz="2000" baseline="0" dirty="0" smtClean="0">
                <a:solidFill>
                  <a:srgbClr val="FFFF00"/>
                </a:solidFill>
              </a:rPr>
              <a:t>(325-300 BC) – </a:t>
            </a:r>
          </a:p>
          <a:p>
            <a:r>
              <a:rPr lang="en-US" sz="2000" baseline="0" dirty="0" smtClean="0">
                <a:solidFill>
                  <a:srgbClr val="FFFF00"/>
                </a:solidFill>
              </a:rPr>
              <a:t>marble head from </a:t>
            </a:r>
          </a:p>
          <a:p>
            <a:r>
              <a:rPr lang="en-US" sz="2000" baseline="0" dirty="0" smtClean="0">
                <a:solidFill>
                  <a:srgbClr val="FFFF00"/>
                </a:solidFill>
              </a:rPr>
              <a:t>area of </a:t>
            </a:r>
            <a:r>
              <a:rPr lang="en-US" sz="2000" baseline="0" dirty="0" err="1" smtClean="0">
                <a:solidFill>
                  <a:srgbClr val="FFFF00"/>
                </a:solidFill>
              </a:rPr>
              <a:t>Giannitsa</a:t>
            </a:r>
            <a:endParaRPr lang="en-US" sz="2000" dirty="0" smtClean="0">
              <a:solidFill>
                <a:srgbClr val="FFFF00"/>
              </a:solidFill>
            </a:endParaRPr>
          </a:p>
          <a:p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153973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752068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9427" y="227957"/>
            <a:ext cx="2527444" cy="33037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9427" y="3336533"/>
            <a:ext cx="2532581" cy="336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65960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405</Words>
  <Application>Microsoft Macintosh PowerPoint</Application>
  <PresentationFormat>On-screen Show (4:3)</PresentationFormat>
  <Paragraphs>65</Paragraphs>
  <Slides>43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Abadi MT Condensed Extra Bold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-</Company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 Roennfeldt</dc:creator>
  <cp:lastModifiedBy>Peter Roennfeldt</cp:lastModifiedBy>
  <cp:revision>31</cp:revision>
  <dcterms:created xsi:type="dcterms:W3CDTF">2014-07-14T20:54:45Z</dcterms:created>
  <dcterms:modified xsi:type="dcterms:W3CDTF">2016-07-15T03:28:01Z</dcterms:modified>
</cp:coreProperties>
</file>