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rels" ContentType="application/vnd.openxmlformats-package.relationships+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660" r:id="rId2"/>
  </p:sldMasterIdLst>
  <p:sldIdLst>
    <p:sldId id="314" r:id="rId3"/>
    <p:sldId id="339" r:id="rId4"/>
    <p:sldId id="262" r:id="rId5"/>
    <p:sldId id="263" r:id="rId6"/>
    <p:sldId id="265" r:id="rId7"/>
    <p:sldId id="274" r:id="rId8"/>
    <p:sldId id="332" r:id="rId9"/>
    <p:sldId id="299" r:id="rId10"/>
    <p:sldId id="334" r:id="rId11"/>
    <p:sldId id="333" r:id="rId12"/>
    <p:sldId id="301" r:id="rId13"/>
    <p:sldId id="304" r:id="rId14"/>
    <p:sldId id="305" r:id="rId15"/>
    <p:sldId id="306" r:id="rId16"/>
    <p:sldId id="307" r:id="rId17"/>
    <p:sldId id="308" r:id="rId18"/>
    <p:sldId id="310" r:id="rId19"/>
    <p:sldId id="276" r:id="rId20"/>
    <p:sldId id="278" r:id="rId21"/>
    <p:sldId id="312" r:id="rId22"/>
    <p:sldId id="313" r:id="rId23"/>
    <p:sldId id="298" r:id="rId24"/>
    <p:sldId id="284" r:id="rId25"/>
    <p:sldId id="286" r:id="rId26"/>
    <p:sldId id="287" r:id="rId27"/>
    <p:sldId id="288" r:id="rId28"/>
    <p:sldId id="289" r:id="rId29"/>
    <p:sldId id="335" r:id="rId30"/>
    <p:sldId id="336" r:id="rId31"/>
    <p:sldId id="290" r:id="rId32"/>
    <p:sldId id="291" r:id="rId33"/>
    <p:sldId id="337" r:id="rId34"/>
    <p:sldId id="292" r:id="rId35"/>
    <p:sldId id="338" r:id="rId36"/>
    <p:sldId id="293" r:id="rId37"/>
    <p:sldId id="294" r:id="rId38"/>
    <p:sldId id="295" r:id="rId39"/>
    <p:sldId id="297" r:id="rId4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5925"/>
    <p:restoredTop sz="94674"/>
  </p:normalViewPr>
  <p:slideViewPr>
    <p:cSldViewPr snapToGrid="0" snapToObjects="1">
      <p:cViewPr>
        <p:scale>
          <a:sx n="133" d="100"/>
          <a:sy n="133" d="100"/>
        </p:scale>
        <p:origin x="-200" y="1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5" d="100"/>
        <a:sy n="65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8.xml"/><Relationship Id="rId21" Type="http://schemas.openxmlformats.org/officeDocument/2006/relationships/slide" Target="slides/slide19.xml"/><Relationship Id="rId22" Type="http://schemas.openxmlformats.org/officeDocument/2006/relationships/slide" Target="slides/slide20.xml"/><Relationship Id="rId23" Type="http://schemas.openxmlformats.org/officeDocument/2006/relationships/slide" Target="slides/slide21.xml"/><Relationship Id="rId24" Type="http://schemas.openxmlformats.org/officeDocument/2006/relationships/slide" Target="slides/slide22.xml"/><Relationship Id="rId25" Type="http://schemas.openxmlformats.org/officeDocument/2006/relationships/slide" Target="slides/slide23.xml"/><Relationship Id="rId26" Type="http://schemas.openxmlformats.org/officeDocument/2006/relationships/slide" Target="slides/slide24.xml"/><Relationship Id="rId27" Type="http://schemas.openxmlformats.org/officeDocument/2006/relationships/slide" Target="slides/slide25.xml"/><Relationship Id="rId28" Type="http://schemas.openxmlformats.org/officeDocument/2006/relationships/slide" Target="slides/slide26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" Target="slides/slide1.xml"/><Relationship Id="rId4" Type="http://schemas.openxmlformats.org/officeDocument/2006/relationships/slide" Target="slides/slide2.xml"/><Relationship Id="rId5" Type="http://schemas.openxmlformats.org/officeDocument/2006/relationships/slide" Target="slides/slide3.xml"/><Relationship Id="rId30" Type="http://schemas.openxmlformats.org/officeDocument/2006/relationships/slide" Target="slides/slide28.xml"/><Relationship Id="rId31" Type="http://schemas.openxmlformats.org/officeDocument/2006/relationships/slide" Target="slides/slide29.xml"/><Relationship Id="rId32" Type="http://schemas.openxmlformats.org/officeDocument/2006/relationships/slide" Target="slides/slide30.xml"/><Relationship Id="rId9" Type="http://schemas.openxmlformats.org/officeDocument/2006/relationships/slide" Target="slides/slide7.xml"/><Relationship Id="rId6" Type="http://schemas.openxmlformats.org/officeDocument/2006/relationships/slide" Target="slides/slide4.xml"/><Relationship Id="rId7" Type="http://schemas.openxmlformats.org/officeDocument/2006/relationships/slide" Target="slides/slide5.xml"/><Relationship Id="rId8" Type="http://schemas.openxmlformats.org/officeDocument/2006/relationships/slide" Target="slides/slide6.xml"/><Relationship Id="rId33" Type="http://schemas.openxmlformats.org/officeDocument/2006/relationships/slide" Target="slides/slide31.xml"/><Relationship Id="rId34" Type="http://schemas.openxmlformats.org/officeDocument/2006/relationships/slide" Target="slides/slide32.xml"/><Relationship Id="rId35" Type="http://schemas.openxmlformats.org/officeDocument/2006/relationships/slide" Target="slides/slide33.xml"/><Relationship Id="rId36" Type="http://schemas.openxmlformats.org/officeDocument/2006/relationships/slide" Target="slides/slide34.xml"/><Relationship Id="rId10" Type="http://schemas.openxmlformats.org/officeDocument/2006/relationships/slide" Target="slides/slide8.xml"/><Relationship Id="rId11" Type="http://schemas.openxmlformats.org/officeDocument/2006/relationships/slide" Target="slides/slide9.xml"/><Relationship Id="rId12" Type="http://schemas.openxmlformats.org/officeDocument/2006/relationships/slide" Target="slides/slide10.xml"/><Relationship Id="rId13" Type="http://schemas.openxmlformats.org/officeDocument/2006/relationships/slide" Target="slides/slide11.xml"/><Relationship Id="rId14" Type="http://schemas.openxmlformats.org/officeDocument/2006/relationships/slide" Target="slides/slide12.xml"/><Relationship Id="rId15" Type="http://schemas.openxmlformats.org/officeDocument/2006/relationships/slide" Target="slides/slide13.xml"/><Relationship Id="rId16" Type="http://schemas.openxmlformats.org/officeDocument/2006/relationships/slide" Target="slides/slide14.xml"/><Relationship Id="rId17" Type="http://schemas.openxmlformats.org/officeDocument/2006/relationships/slide" Target="slides/slide15.xml"/><Relationship Id="rId18" Type="http://schemas.openxmlformats.org/officeDocument/2006/relationships/slide" Target="slides/slide16.xml"/><Relationship Id="rId19" Type="http://schemas.openxmlformats.org/officeDocument/2006/relationships/slide" Target="slides/slide17.xml"/><Relationship Id="rId37" Type="http://schemas.openxmlformats.org/officeDocument/2006/relationships/slide" Target="slides/slide35.xml"/><Relationship Id="rId38" Type="http://schemas.openxmlformats.org/officeDocument/2006/relationships/slide" Target="slides/slide36.xml"/><Relationship Id="rId39" Type="http://schemas.openxmlformats.org/officeDocument/2006/relationships/slide" Target="slides/slide37.xml"/><Relationship Id="rId40" Type="http://schemas.openxmlformats.org/officeDocument/2006/relationships/slide" Target="slides/slide38.xml"/><Relationship Id="rId41" Type="http://schemas.openxmlformats.org/officeDocument/2006/relationships/presProps" Target="presProps.xml"/><Relationship Id="rId42" Type="http://schemas.openxmlformats.org/officeDocument/2006/relationships/viewProps" Target="viewProps.xml"/><Relationship Id="rId43" Type="http://schemas.openxmlformats.org/officeDocument/2006/relationships/theme" Target="theme/theme1.xml"/><Relationship Id="rId4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A86561-A4D1-3944-8E5F-749A2D0E3CFE}" type="datetimeFigureOut">
              <a:rPr lang="en-US" smtClean="0"/>
              <a:t>7/14/16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CCC0F2-67B0-3143-AC5A-2B0DF7E1B1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49275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A86561-A4D1-3944-8E5F-749A2D0E3CFE}" type="datetimeFigureOut">
              <a:rPr lang="en-US" smtClean="0"/>
              <a:t>7/14/16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CCC0F2-67B0-3143-AC5A-2B0DF7E1B1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28401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A86561-A4D1-3944-8E5F-749A2D0E3CFE}" type="datetimeFigureOut">
              <a:rPr lang="en-US" smtClean="0"/>
              <a:t>7/14/16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CCC0F2-67B0-3143-AC5A-2B0DF7E1B1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315956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153ED4-8F2B-3145-9C06-1D172DB25AA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7/14/16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B95C5B-9F14-9C4B-A0A9-ED44ABEDE5C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893530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153ED4-8F2B-3145-9C06-1D172DB25AA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7/14/16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B95C5B-9F14-9C4B-A0A9-ED44ABEDE5C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904977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153ED4-8F2B-3145-9C06-1D172DB25AA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7/14/16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B95C5B-9F14-9C4B-A0A9-ED44ABEDE5C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843814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153ED4-8F2B-3145-9C06-1D172DB25AA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7/14/16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B95C5B-9F14-9C4B-A0A9-ED44ABEDE5C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023261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153ED4-8F2B-3145-9C06-1D172DB25AA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7/14/16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B95C5B-9F14-9C4B-A0A9-ED44ABEDE5C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521572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153ED4-8F2B-3145-9C06-1D172DB25AA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7/14/16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B95C5B-9F14-9C4B-A0A9-ED44ABEDE5C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195172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153ED4-8F2B-3145-9C06-1D172DB25AA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7/14/16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B95C5B-9F14-9C4B-A0A9-ED44ABEDE5C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29096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153ED4-8F2B-3145-9C06-1D172DB25AA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7/14/16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B95C5B-9F14-9C4B-A0A9-ED44ABEDE5C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7738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A86561-A4D1-3944-8E5F-749A2D0E3CFE}" type="datetimeFigureOut">
              <a:rPr lang="en-US" smtClean="0"/>
              <a:t>7/14/16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CCC0F2-67B0-3143-AC5A-2B0DF7E1B1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524024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153ED4-8F2B-3145-9C06-1D172DB25AA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7/14/16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B95C5B-9F14-9C4B-A0A9-ED44ABEDE5C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882550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153ED4-8F2B-3145-9C06-1D172DB25AA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7/14/16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B95C5B-9F14-9C4B-A0A9-ED44ABEDE5C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62742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153ED4-8F2B-3145-9C06-1D172DB25AA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7/14/16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B95C5B-9F14-9C4B-A0A9-ED44ABEDE5C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42924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A86561-A4D1-3944-8E5F-749A2D0E3CFE}" type="datetimeFigureOut">
              <a:rPr lang="en-US" smtClean="0"/>
              <a:t>7/14/16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CCC0F2-67B0-3143-AC5A-2B0DF7E1B1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04256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A86561-A4D1-3944-8E5F-749A2D0E3CFE}" type="datetimeFigureOut">
              <a:rPr lang="en-US" smtClean="0"/>
              <a:t>7/14/16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CCC0F2-67B0-3143-AC5A-2B0DF7E1B1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5235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A86561-A4D1-3944-8E5F-749A2D0E3CFE}" type="datetimeFigureOut">
              <a:rPr lang="en-US" smtClean="0"/>
              <a:t>7/14/16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CCC0F2-67B0-3143-AC5A-2B0DF7E1B1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81664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A86561-A4D1-3944-8E5F-749A2D0E3CFE}" type="datetimeFigureOut">
              <a:rPr lang="en-US" smtClean="0"/>
              <a:t>7/14/16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CCC0F2-67B0-3143-AC5A-2B0DF7E1B1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82494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A86561-A4D1-3944-8E5F-749A2D0E3CFE}" type="datetimeFigureOut">
              <a:rPr lang="en-US" smtClean="0"/>
              <a:t>7/14/16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CCC0F2-67B0-3143-AC5A-2B0DF7E1B1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49236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A86561-A4D1-3944-8E5F-749A2D0E3CFE}" type="datetimeFigureOut">
              <a:rPr lang="en-US" smtClean="0"/>
              <a:t>7/14/16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CCC0F2-67B0-3143-AC5A-2B0DF7E1B1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71690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A86561-A4D1-3944-8E5F-749A2D0E3CFE}" type="datetimeFigureOut">
              <a:rPr lang="en-US" smtClean="0"/>
              <a:t>7/14/16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CCC0F2-67B0-3143-AC5A-2B0DF7E1B1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11292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_rels/slideMaster2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22.xml"/><Relationship Id="rId12" Type="http://schemas.openxmlformats.org/officeDocument/2006/relationships/theme" Target="../theme/theme2.xml"/><Relationship Id="rId1" Type="http://schemas.openxmlformats.org/officeDocument/2006/relationships/slideLayout" Target="../slideLayouts/slideLayout1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4A86561-A4D1-3944-8E5F-749A2D0E3CFE}" type="datetimeFigureOut">
              <a:rPr lang="en-US" smtClean="0"/>
              <a:t>7/14/16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CCC0F2-67B0-3143-AC5A-2B0DF7E1B1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15820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E153ED4-8F2B-3145-9C06-1D172DB25AA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7/14/16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FB95C5B-9F14-9C4B-A0A9-ED44ABEDE5C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98971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10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11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12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13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14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15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16.JP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17.jpeg"/><Relationship Id="rId3" Type="http://schemas.openxmlformats.org/officeDocument/2006/relationships/image" Target="../media/image18.jpe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19.jpe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20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2.jpe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21.jpe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22.jpe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23.jpe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24.jpeg"/><Relationship Id="rId3" Type="http://schemas.openxmlformats.org/officeDocument/2006/relationships/image" Target="../media/image25.jpe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26.jpe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27.jpe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28.jpe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29.jpe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30.jpe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31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3.jpe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32.jpe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33.jpe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34.jpeg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35.jpeg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36.jpeg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37.jpeg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38.jpeg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39.jpeg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40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6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7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8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105606" y="3625907"/>
            <a:ext cx="5980804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7200" smtClean="0">
                <a:solidFill>
                  <a:srgbClr val="FFFF00"/>
                </a:solidFill>
                <a:latin typeface="Abadi MT Condensed Extra Bold" charset="0"/>
                <a:ea typeface="Abadi MT Condensed Extra Bold" charset="0"/>
                <a:cs typeface="Abadi MT Condensed Extra Bold" charset="0"/>
              </a:rPr>
              <a:t>Corinth museum</a:t>
            </a:r>
            <a:endParaRPr lang="en-US" sz="7200" dirty="0">
              <a:solidFill>
                <a:srgbClr val="FFFF00"/>
              </a:solidFill>
              <a:latin typeface="Abadi MT Condensed Extra Bold" charset="0"/>
              <a:ea typeface="Abadi MT Condensed Extra Bold" charset="0"/>
              <a:cs typeface="Abadi MT Condensed Extra Bold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8893958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038841" y="0"/>
            <a:ext cx="5997944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107743" y="5658966"/>
            <a:ext cx="201273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b="1" dirty="0" err="1" smtClean="0">
                <a:solidFill>
                  <a:srgbClr val="FFFF00"/>
                </a:solidFill>
              </a:rPr>
              <a:t>Dionysos</a:t>
            </a:r>
            <a:r>
              <a:rPr lang="en-US" sz="2400" b="1" dirty="0" smtClean="0">
                <a:solidFill>
                  <a:srgbClr val="FFFF00"/>
                </a:solidFill>
              </a:rPr>
              <a:t> 2</a:t>
            </a:r>
            <a:r>
              <a:rPr lang="en-US" sz="2400" b="1" baseline="30000" dirty="0" smtClean="0">
                <a:solidFill>
                  <a:srgbClr val="FFFF00"/>
                </a:solidFill>
              </a:rPr>
              <a:t>nd</a:t>
            </a:r>
            <a:r>
              <a:rPr lang="en-US" sz="2400" b="1" dirty="0" smtClean="0">
                <a:solidFill>
                  <a:srgbClr val="FFFF00"/>
                </a:solidFill>
              </a:rPr>
              <a:t> C</a:t>
            </a:r>
            <a:endParaRPr lang="en-US" sz="2400" b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402909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17900" y="0"/>
            <a:ext cx="51435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801799" y="5812971"/>
            <a:ext cx="279788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rgbClr val="FFFF00"/>
                </a:solidFill>
              </a:rPr>
              <a:t>Marble Eros 1</a:t>
            </a:r>
            <a:r>
              <a:rPr lang="en-US" sz="2400" b="1" baseline="30000" dirty="0" smtClean="0">
                <a:solidFill>
                  <a:srgbClr val="FFFF00"/>
                </a:solidFill>
              </a:rPr>
              <a:t>st</a:t>
            </a:r>
            <a:r>
              <a:rPr lang="en-US" sz="2400" b="1" dirty="0">
                <a:solidFill>
                  <a:srgbClr val="FFFF00"/>
                </a:solidFill>
              </a:rPr>
              <a:t>-</a:t>
            </a:r>
            <a:r>
              <a:rPr lang="en-US" sz="2400" b="1" dirty="0" smtClean="0">
                <a:solidFill>
                  <a:srgbClr val="FFFF00"/>
                </a:solidFill>
              </a:rPr>
              <a:t>2</a:t>
            </a:r>
            <a:r>
              <a:rPr lang="en-US" sz="2400" b="1" baseline="30000" dirty="0" smtClean="0">
                <a:solidFill>
                  <a:srgbClr val="FFFF00"/>
                </a:solidFill>
              </a:rPr>
              <a:t>nd</a:t>
            </a:r>
            <a:r>
              <a:rPr lang="en-US" sz="2400" b="1" dirty="0" smtClean="0">
                <a:solidFill>
                  <a:srgbClr val="FFFF00"/>
                </a:solidFill>
              </a:rPr>
              <a:t> C</a:t>
            </a:r>
            <a:endParaRPr lang="en-US" sz="2400" b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774040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194371" y="5812971"/>
            <a:ext cx="201273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b="1" dirty="0" err="1" smtClean="0">
                <a:solidFill>
                  <a:srgbClr val="FFFF00"/>
                </a:solidFill>
              </a:rPr>
              <a:t>Dionysos</a:t>
            </a:r>
            <a:r>
              <a:rPr lang="en-US" sz="2400" b="1" dirty="0" smtClean="0">
                <a:solidFill>
                  <a:srgbClr val="FFFF00"/>
                </a:solidFill>
              </a:rPr>
              <a:t> 2</a:t>
            </a:r>
            <a:r>
              <a:rPr lang="en-US" sz="2400" b="1" baseline="30000" dirty="0" smtClean="0">
                <a:solidFill>
                  <a:srgbClr val="FFFF00"/>
                </a:solidFill>
              </a:rPr>
              <a:t>nd</a:t>
            </a:r>
            <a:r>
              <a:rPr lang="en-US" sz="2400" b="1" dirty="0" smtClean="0">
                <a:solidFill>
                  <a:srgbClr val="FFFF00"/>
                </a:solidFill>
              </a:rPr>
              <a:t> C</a:t>
            </a:r>
            <a:endParaRPr lang="en-US" sz="2400" b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80180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17900" y="0"/>
            <a:ext cx="51435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569457" y="5812971"/>
            <a:ext cx="326256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b="1" dirty="0">
                <a:solidFill>
                  <a:srgbClr val="FFFF00"/>
                </a:solidFill>
              </a:rPr>
              <a:t>Bearded </a:t>
            </a:r>
            <a:r>
              <a:rPr lang="en-US" sz="2400" b="1" dirty="0" err="1">
                <a:solidFill>
                  <a:srgbClr val="FFFF00"/>
                </a:solidFill>
              </a:rPr>
              <a:t>Dionysos</a:t>
            </a:r>
            <a:r>
              <a:rPr lang="en-US" sz="2400" b="1" dirty="0">
                <a:solidFill>
                  <a:srgbClr val="FFFF00"/>
                </a:solidFill>
              </a:rPr>
              <a:t> </a:t>
            </a:r>
            <a:r>
              <a:rPr lang="en-US" sz="2400" b="1" dirty="0" smtClean="0">
                <a:solidFill>
                  <a:srgbClr val="FFFF00"/>
                </a:solidFill>
              </a:rPr>
              <a:t>2</a:t>
            </a:r>
            <a:r>
              <a:rPr lang="en-US" sz="2400" b="1" baseline="30000" dirty="0" smtClean="0">
                <a:solidFill>
                  <a:srgbClr val="FFFF00"/>
                </a:solidFill>
              </a:rPr>
              <a:t>nd</a:t>
            </a:r>
            <a:r>
              <a:rPr lang="en-US" sz="2400" b="1" dirty="0" smtClean="0">
                <a:solidFill>
                  <a:srgbClr val="FFFF00"/>
                </a:solidFill>
              </a:rPr>
              <a:t> C</a:t>
            </a:r>
            <a:endParaRPr lang="en-US" sz="2400" b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825121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951258" y="5812971"/>
            <a:ext cx="649895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rgbClr val="FFFF00"/>
                </a:solidFill>
              </a:rPr>
              <a:t>Sarcophagus </a:t>
            </a:r>
            <a:r>
              <a:rPr lang="en-US" sz="2400" b="1" dirty="0">
                <a:solidFill>
                  <a:srgbClr val="FFFF00"/>
                </a:solidFill>
              </a:rPr>
              <a:t>- </a:t>
            </a:r>
            <a:r>
              <a:rPr lang="en-US" sz="2400" b="1" dirty="0" smtClean="0">
                <a:solidFill>
                  <a:srgbClr val="FFFF00"/>
                </a:solidFill>
              </a:rPr>
              <a:t>mid </a:t>
            </a:r>
            <a:r>
              <a:rPr lang="en-US" sz="2400" b="1" dirty="0">
                <a:solidFill>
                  <a:srgbClr val="FFFF00"/>
                </a:solidFill>
              </a:rPr>
              <a:t>Corinthian Period 590-571 BC</a:t>
            </a:r>
          </a:p>
        </p:txBody>
      </p:sp>
    </p:spTree>
    <p:extLst>
      <p:ext uri="{BB962C8B-B14F-4D97-AF65-F5344CB8AC3E}">
        <p14:creationId xmlns:p14="http://schemas.microsoft.com/office/powerpoint/2010/main" val="64255710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24000" y="-1"/>
            <a:ext cx="9154886" cy="68661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946981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300121" y="5812971"/>
            <a:ext cx="380123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rgbClr val="FFFF00"/>
                </a:solidFill>
              </a:rPr>
              <a:t>Roman villa floor – </a:t>
            </a:r>
            <a:r>
              <a:rPr lang="en-US" sz="2400" b="1" dirty="0" err="1" smtClean="0">
                <a:solidFill>
                  <a:srgbClr val="FFFF00"/>
                </a:solidFill>
              </a:rPr>
              <a:t>Dionysos</a:t>
            </a:r>
            <a:endParaRPr lang="en-US" sz="2400" b="1" dirty="0" smtClean="0">
              <a:solidFill>
                <a:srgbClr val="FFFF00"/>
              </a:solidFill>
            </a:endParaRPr>
          </a:p>
          <a:p>
            <a:pPr algn="ctr"/>
            <a:r>
              <a:rPr lang="en-US" sz="2400" b="1" dirty="0" smtClean="0">
                <a:solidFill>
                  <a:srgbClr val="FFFF00"/>
                </a:solidFill>
              </a:rPr>
              <a:t>late 2</a:t>
            </a:r>
            <a:r>
              <a:rPr lang="en-US" sz="2400" b="1" baseline="30000" dirty="0" smtClean="0">
                <a:solidFill>
                  <a:srgbClr val="FFFF00"/>
                </a:solidFill>
              </a:rPr>
              <a:t>nd</a:t>
            </a:r>
            <a:r>
              <a:rPr lang="en-US" sz="2400" b="1" dirty="0" smtClean="0">
                <a:solidFill>
                  <a:srgbClr val="FFFF00"/>
                </a:solidFill>
              </a:rPr>
              <a:t> century</a:t>
            </a:r>
            <a:endParaRPr lang="en-US" sz="2400" b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48738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84899" y="0"/>
            <a:ext cx="5143500" cy="68580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48871" y="0"/>
            <a:ext cx="5143500" cy="6858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4593331" y="5812971"/>
            <a:ext cx="321479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rgbClr val="FFFF00"/>
                </a:solidFill>
              </a:rPr>
              <a:t>Marble sphinx (500 BC) </a:t>
            </a:r>
            <a:endParaRPr lang="en-US" sz="2400" b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92893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444373" y="0"/>
            <a:ext cx="6144889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153940" y="5841847"/>
            <a:ext cx="492134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rgbClr val="FFFF00"/>
                </a:solidFill>
              </a:rPr>
              <a:t>Relief </a:t>
            </a:r>
            <a:r>
              <a:rPr lang="en-US" sz="2400" b="1" dirty="0">
                <a:solidFill>
                  <a:srgbClr val="FFFF00"/>
                </a:solidFill>
              </a:rPr>
              <a:t>with Athena Parthenos </a:t>
            </a:r>
          </a:p>
          <a:p>
            <a:pPr algn="ctr"/>
            <a:r>
              <a:rPr lang="en-US" sz="2400" b="1" dirty="0" smtClean="0">
                <a:solidFill>
                  <a:srgbClr val="FFFF00"/>
                </a:solidFill>
              </a:rPr>
              <a:t>from </a:t>
            </a:r>
            <a:r>
              <a:rPr lang="en-US" sz="2400" b="1" dirty="0">
                <a:solidFill>
                  <a:srgbClr val="FFFF00"/>
                </a:solidFill>
              </a:rPr>
              <a:t>arch over </a:t>
            </a:r>
            <a:r>
              <a:rPr lang="en-US" sz="2400" b="1" dirty="0" err="1">
                <a:solidFill>
                  <a:srgbClr val="FFFF00"/>
                </a:solidFill>
              </a:rPr>
              <a:t>Lechaion</a:t>
            </a:r>
            <a:r>
              <a:rPr lang="en-US" sz="2400" b="1" dirty="0">
                <a:solidFill>
                  <a:srgbClr val="FFFF00"/>
                </a:solidFill>
              </a:rPr>
              <a:t> Rd </a:t>
            </a:r>
            <a:r>
              <a:rPr lang="en-US" sz="2400" b="1" dirty="0" smtClean="0">
                <a:solidFill>
                  <a:srgbClr val="FFFF00"/>
                </a:solidFill>
              </a:rPr>
              <a:t>(117 AD) </a:t>
            </a:r>
            <a:endParaRPr lang="en-US" sz="2400" b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54596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261989" y="5107021"/>
            <a:ext cx="183043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rgbClr val="FFFF00"/>
                </a:solidFill>
              </a:rPr>
              <a:t>Synagogue</a:t>
            </a:r>
          </a:p>
          <a:p>
            <a:pPr algn="ctr"/>
            <a:r>
              <a:rPr lang="en-US" sz="2400" b="1" dirty="0" smtClean="0">
                <a:solidFill>
                  <a:srgbClr val="FFFF00"/>
                </a:solidFill>
              </a:rPr>
              <a:t>(late Roman)</a:t>
            </a:r>
            <a:endParaRPr lang="en-US" sz="2400" b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82148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256215" y="16845"/>
            <a:ext cx="10149721" cy="68411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88566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80100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53169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17900" y="0"/>
            <a:ext cx="51435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736009" y="5107021"/>
            <a:ext cx="288239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rgbClr val="FFFF00"/>
                </a:solidFill>
              </a:rPr>
              <a:t>Relief – lion &amp; grapes</a:t>
            </a:r>
            <a:endParaRPr lang="en-US" sz="2400" b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3483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3816" y="0"/>
            <a:ext cx="5143500" cy="68580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99845" y="0"/>
            <a:ext cx="51435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675314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506022" y="5107021"/>
            <a:ext cx="134235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rgbClr val="FFFF00"/>
                </a:solidFill>
              </a:rPr>
              <a:t>Early jars</a:t>
            </a:r>
            <a:endParaRPr lang="en-US" sz="2400" b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2260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007345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836126" y="5107021"/>
            <a:ext cx="268214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rgbClr val="FFFF00"/>
                </a:solidFill>
              </a:rPr>
              <a:t>Glass urn (2</a:t>
            </a:r>
            <a:r>
              <a:rPr lang="en-US" sz="2400" b="1" baseline="30000" dirty="0" smtClean="0">
                <a:solidFill>
                  <a:srgbClr val="FFFF00"/>
                </a:solidFill>
              </a:rPr>
              <a:t>nd</a:t>
            </a:r>
            <a:r>
              <a:rPr lang="en-US" sz="2400" b="1" dirty="0" smtClean="0">
                <a:solidFill>
                  <a:srgbClr val="FFFF00"/>
                </a:solidFill>
              </a:rPr>
              <a:t> C AD)</a:t>
            </a:r>
            <a:endParaRPr lang="en-US" sz="2400" b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291413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160510" y="5107021"/>
            <a:ext cx="203337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b="1" smtClean="0">
                <a:solidFill>
                  <a:srgbClr val="FFFF00"/>
                </a:solidFill>
              </a:rPr>
              <a:t>Corinthian urn</a:t>
            </a:r>
            <a:endParaRPr lang="en-US" sz="2400" b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614693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72060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214793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17900" y="0"/>
            <a:ext cx="51435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900094" y="5812971"/>
            <a:ext cx="260129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rgbClr val="FFFF00"/>
                </a:solidFill>
              </a:rPr>
              <a:t>Emperor Augustus </a:t>
            </a:r>
          </a:p>
          <a:p>
            <a:pPr algn="ctr"/>
            <a:r>
              <a:rPr lang="en-US" sz="2400" b="1" dirty="0" smtClean="0">
                <a:solidFill>
                  <a:srgbClr val="FFFF00"/>
                </a:solidFill>
              </a:rPr>
              <a:t>27 BC – AD 14</a:t>
            </a:r>
            <a:endParaRPr lang="en-US" sz="2400" b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0781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17900" y="0"/>
            <a:ext cx="51435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093730" y="5107021"/>
            <a:ext cx="216694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rgbClr val="FFFF00"/>
                </a:solidFill>
              </a:rPr>
              <a:t>Corinthian vase</a:t>
            </a:r>
            <a:endParaRPr lang="en-US" sz="2400" b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250281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17900" y="0"/>
            <a:ext cx="51435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8242309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482291" y="0"/>
            <a:ext cx="9525802" cy="6866067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232352" y="4769625"/>
            <a:ext cx="465133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rgbClr val="FFFF00"/>
                </a:solidFill>
              </a:rPr>
              <a:t>Scales of </a:t>
            </a:r>
            <a:r>
              <a:rPr lang="en-US" sz="2400" b="1" dirty="0">
                <a:solidFill>
                  <a:srgbClr val="FFFF00"/>
                </a:solidFill>
              </a:rPr>
              <a:t>Atlantic Ocean </a:t>
            </a:r>
            <a:r>
              <a:rPr lang="en-US" sz="2400" b="1" dirty="0" smtClean="0">
                <a:solidFill>
                  <a:srgbClr val="FFFF00"/>
                </a:solidFill>
              </a:rPr>
              <a:t>sea-bream</a:t>
            </a:r>
          </a:p>
          <a:p>
            <a:pPr algn="ctr"/>
            <a:r>
              <a:rPr lang="en-US" sz="2400" b="1" dirty="0" smtClean="0">
                <a:solidFill>
                  <a:srgbClr val="FFFF00"/>
                </a:solidFill>
              </a:rPr>
              <a:t>5</a:t>
            </a:r>
            <a:r>
              <a:rPr lang="en-US" sz="2400" b="1" baseline="30000" dirty="0" smtClean="0">
                <a:solidFill>
                  <a:srgbClr val="FFFF00"/>
                </a:solidFill>
              </a:rPr>
              <a:t>th</a:t>
            </a:r>
            <a:r>
              <a:rPr lang="en-US" sz="2400" b="1" dirty="0" smtClean="0">
                <a:solidFill>
                  <a:srgbClr val="FFFF00"/>
                </a:solidFill>
              </a:rPr>
              <a:t> C BC</a:t>
            </a:r>
          </a:p>
        </p:txBody>
      </p:sp>
    </p:spTree>
    <p:extLst>
      <p:ext uri="{BB962C8B-B14F-4D97-AF65-F5344CB8AC3E}">
        <p14:creationId xmlns:p14="http://schemas.microsoft.com/office/powerpoint/2010/main" val="16834180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46698" y="17023"/>
            <a:ext cx="9121302" cy="6840977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819049" y="5058383"/>
            <a:ext cx="255390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rgbClr val="FFFF00"/>
                </a:solidFill>
              </a:rPr>
              <a:t>Decorative cornice</a:t>
            </a:r>
          </a:p>
        </p:txBody>
      </p:sp>
    </p:spTree>
    <p:extLst>
      <p:ext uri="{BB962C8B-B14F-4D97-AF65-F5344CB8AC3E}">
        <p14:creationId xmlns:p14="http://schemas.microsoft.com/office/powerpoint/2010/main" val="1861550501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24904" y="0"/>
            <a:ext cx="51435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978659" y="3346315"/>
            <a:ext cx="243598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rgbClr val="FFFF00"/>
                </a:solidFill>
              </a:rPr>
              <a:t>Zeus</a:t>
            </a:r>
          </a:p>
          <a:p>
            <a:pPr algn="ctr"/>
            <a:r>
              <a:rPr lang="en-US" sz="2400" b="1" dirty="0">
                <a:solidFill>
                  <a:srgbClr val="FFFF00"/>
                </a:solidFill>
              </a:rPr>
              <a:t>b</a:t>
            </a:r>
            <a:r>
              <a:rPr lang="en-US" sz="2400" b="1" dirty="0" smtClean="0">
                <a:solidFill>
                  <a:srgbClr val="FFFF00"/>
                </a:solidFill>
              </a:rPr>
              <a:t>attle of the gods</a:t>
            </a:r>
            <a:endParaRPr lang="en-US" sz="2400" b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787185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23999" y="0"/>
            <a:ext cx="9147243" cy="6860432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090360" y="3346315"/>
            <a:ext cx="221259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rgbClr val="FFFF00"/>
                </a:solidFill>
              </a:rPr>
              <a:t>Relief with Zeus</a:t>
            </a:r>
          </a:p>
        </p:txBody>
      </p:sp>
    </p:spTree>
    <p:extLst>
      <p:ext uri="{BB962C8B-B14F-4D97-AF65-F5344CB8AC3E}">
        <p14:creationId xmlns:p14="http://schemas.microsoft.com/office/powerpoint/2010/main" val="898384704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24000" y="0"/>
            <a:ext cx="9140792" cy="68555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9319504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40071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24000" y="0"/>
            <a:ext cx="9140792" cy="68555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573409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17900" y="0"/>
            <a:ext cx="51435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09871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17900" y="0"/>
            <a:ext cx="51435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958399" y="5812971"/>
            <a:ext cx="448468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rgbClr val="FFFF00"/>
                </a:solidFill>
              </a:rPr>
              <a:t>Female head fountain decoration </a:t>
            </a:r>
          </a:p>
          <a:p>
            <a:pPr algn="ctr"/>
            <a:r>
              <a:rPr lang="en-US" sz="2400" b="1" dirty="0" smtClean="0">
                <a:solidFill>
                  <a:srgbClr val="FFFF00"/>
                </a:solidFill>
              </a:rPr>
              <a:t>2</a:t>
            </a:r>
            <a:r>
              <a:rPr lang="en-US" sz="2400" b="1" baseline="30000" dirty="0" smtClean="0">
                <a:solidFill>
                  <a:srgbClr val="FFFF00"/>
                </a:solidFill>
              </a:rPr>
              <a:t>nd</a:t>
            </a:r>
            <a:r>
              <a:rPr lang="en-US" sz="2400" b="1" dirty="0" smtClean="0">
                <a:solidFill>
                  <a:srgbClr val="FFFF00"/>
                </a:solidFill>
              </a:rPr>
              <a:t> C</a:t>
            </a:r>
            <a:endParaRPr lang="en-US" sz="2400" b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643652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17900" y="0"/>
            <a:ext cx="51435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760792" y="5812971"/>
            <a:ext cx="287989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rgbClr val="FFFF00"/>
                </a:solidFill>
              </a:rPr>
              <a:t>Emperor Nero 60 AD</a:t>
            </a:r>
            <a:endParaRPr lang="en-US" sz="2400" b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69327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17900" y="0"/>
            <a:ext cx="51435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963664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17900" y="0"/>
            <a:ext cx="51435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950333" y="5812971"/>
            <a:ext cx="250081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rgbClr val="FFFF00"/>
                </a:solidFill>
              </a:rPr>
              <a:t>Julius </a:t>
            </a:r>
            <a:r>
              <a:rPr lang="en-US" sz="2400" b="1" dirty="0" err="1" smtClean="0">
                <a:solidFill>
                  <a:srgbClr val="FFFF00"/>
                </a:solidFill>
              </a:rPr>
              <a:t>Ceasar</a:t>
            </a:r>
            <a:r>
              <a:rPr lang="en-US" sz="2400" b="1" dirty="0" smtClean="0">
                <a:solidFill>
                  <a:srgbClr val="FFFF00"/>
                </a:solidFill>
              </a:rPr>
              <a:t> 1</a:t>
            </a:r>
            <a:r>
              <a:rPr lang="en-US" sz="2400" b="1" baseline="30000" dirty="0" smtClean="0">
                <a:solidFill>
                  <a:srgbClr val="FFFF00"/>
                </a:solidFill>
              </a:rPr>
              <a:t>st</a:t>
            </a:r>
            <a:r>
              <a:rPr lang="en-US" sz="2400" b="1" dirty="0" smtClean="0">
                <a:solidFill>
                  <a:srgbClr val="FFFF00"/>
                </a:solidFill>
              </a:rPr>
              <a:t> C</a:t>
            </a:r>
            <a:endParaRPr lang="en-US" sz="2400" b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7641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339965" y="0"/>
            <a:ext cx="5496025" cy="6870352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777077" y="5504963"/>
            <a:ext cx="250081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rgbClr val="FFFF00"/>
                </a:solidFill>
              </a:rPr>
              <a:t>Julius </a:t>
            </a:r>
            <a:r>
              <a:rPr lang="en-US" sz="2400" b="1" dirty="0" err="1" smtClean="0">
                <a:solidFill>
                  <a:srgbClr val="FFFF00"/>
                </a:solidFill>
              </a:rPr>
              <a:t>Ceasar</a:t>
            </a:r>
            <a:r>
              <a:rPr lang="en-US" sz="2400" b="1" dirty="0" smtClean="0">
                <a:solidFill>
                  <a:srgbClr val="FFFF00"/>
                </a:solidFill>
              </a:rPr>
              <a:t> 1</a:t>
            </a:r>
            <a:r>
              <a:rPr lang="en-US" sz="2400" b="1" baseline="30000" dirty="0" smtClean="0">
                <a:solidFill>
                  <a:srgbClr val="FFFF00"/>
                </a:solidFill>
              </a:rPr>
              <a:t>st</a:t>
            </a:r>
            <a:r>
              <a:rPr lang="en-US" sz="2400" b="1" dirty="0" smtClean="0">
                <a:solidFill>
                  <a:srgbClr val="FFFF00"/>
                </a:solidFill>
              </a:rPr>
              <a:t> C</a:t>
            </a:r>
            <a:endParaRPr lang="en-US" sz="2400" b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613414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84</TotalTime>
  <Words>116</Words>
  <Application>Microsoft Macintosh PowerPoint</Application>
  <PresentationFormat>Widescreen</PresentationFormat>
  <Paragraphs>31</Paragraphs>
  <Slides>38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38</vt:i4>
      </vt:variant>
    </vt:vector>
  </HeadingPairs>
  <TitlesOfParts>
    <vt:vector size="44" baseType="lpstr">
      <vt:lpstr>Abadi MT Condensed Extra Bold</vt:lpstr>
      <vt:lpstr>Calibri</vt:lpstr>
      <vt:lpstr>Calibri Light</vt:lpstr>
      <vt:lpstr>Arial</vt:lpstr>
      <vt:lpstr>Office Theme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15.0022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Peter Roennfeldt</dc:creator>
  <cp:lastModifiedBy>Peter Roennfeldt</cp:lastModifiedBy>
  <cp:revision>14</cp:revision>
  <dcterms:created xsi:type="dcterms:W3CDTF">2016-07-04T15:45:37Z</dcterms:created>
  <dcterms:modified xsi:type="dcterms:W3CDTF">2016-07-14T01:08:43Z</dcterms:modified>
</cp:coreProperties>
</file>