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312" r:id="rId3"/>
    <p:sldId id="257" r:id="rId4"/>
    <p:sldId id="258" r:id="rId5"/>
    <p:sldId id="259" r:id="rId6"/>
    <p:sldId id="262" r:id="rId7"/>
    <p:sldId id="263" r:id="rId8"/>
    <p:sldId id="269" r:id="rId9"/>
    <p:sldId id="270" r:id="rId10"/>
    <p:sldId id="272" r:id="rId11"/>
    <p:sldId id="274" r:id="rId12"/>
    <p:sldId id="277" r:id="rId13"/>
    <p:sldId id="279" r:id="rId14"/>
    <p:sldId id="281" r:id="rId15"/>
    <p:sldId id="283" r:id="rId16"/>
    <p:sldId id="284" r:id="rId17"/>
    <p:sldId id="290" r:id="rId18"/>
    <p:sldId id="292" r:id="rId19"/>
    <p:sldId id="293" r:id="rId20"/>
    <p:sldId id="298" r:id="rId21"/>
    <p:sldId id="299" r:id="rId22"/>
    <p:sldId id="300" r:id="rId23"/>
    <p:sldId id="302" r:id="rId24"/>
    <p:sldId id="306" r:id="rId25"/>
    <p:sldId id="31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E317-7AD2-0C45-9667-ACF4F7A03ABB}" type="datetimeFigureOut">
              <a:rPr lang="en-US" smtClean="0"/>
              <a:t>7/12/16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5E13-56D6-8344-9AB4-0A317598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E317-7AD2-0C45-9667-ACF4F7A03ABB}" type="datetimeFigureOut">
              <a:rPr lang="en-US" smtClean="0"/>
              <a:t>7/12/16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5E13-56D6-8344-9AB4-0A317598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E317-7AD2-0C45-9667-ACF4F7A03ABB}" type="datetimeFigureOut">
              <a:rPr lang="en-US" smtClean="0"/>
              <a:t>7/12/16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5E13-56D6-8344-9AB4-0A317598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89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0B5A-776C-DB49-AE48-DAED272C7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B4E-AAC1-A74C-A4E1-02534F59D5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434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0B5A-776C-DB49-AE48-DAED272C7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B4E-AAC1-A74C-A4E1-02534F59D5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6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0B5A-776C-DB49-AE48-DAED272C7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B4E-AAC1-A74C-A4E1-02534F59D5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1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0B5A-776C-DB49-AE48-DAED272C7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B4E-AAC1-A74C-A4E1-02534F59D5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22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0B5A-776C-DB49-AE48-DAED272C7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B4E-AAC1-A74C-A4E1-02534F59D5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24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0B5A-776C-DB49-AE48-DAED272C7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B4E-AAC1-A74C-A4E1-02534F59D5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374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0B5A-776C-DB49-AE48-DAED272C7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B4E-AAC1-A74C-A4E1-02534F59D5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22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0B5A-776C-DB49-AE48-DAED272C7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B4E-AAC1-A74C-A4E1-02534F59D5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31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E317-7AD2-0C45-9667-ACF4F7A03ABB}" type="datetimeFigureOut">
              <a:rPr lang="en-US" smtClean="0"/>
              <a:t>7/12/16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5E13-56D6-8344-9AB4-0A317598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76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0B5A-776C-DB49-AE48-DAED272C7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B4E-AAC1-A74C-A4E1-02534F59D5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53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0B5A-776C-DB49-AE48-DAED272C7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B4E-AAC1-A74C-A4E1-02534F59D5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04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0B5A-776C-DB49-AE48-DAED272C7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B4E-AAC1-A74C-A4E1-02534F59D5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4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E317-7AD2-0C45-9667-ACF4F7A03ABB}" type="datetimeFigureOut">
              <a:rPr lang="en-US" smtClean="0"/>
              <a:t>7/12/16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5E13-56D6-8344-9AB4-0A317598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39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E317-7AD2-0C45-9667-ACF4F7A03ABB}" type="datetimeFigureOut">
              <a:rPr lang="en-US" smtClean="0"/>
              <a:t>7/12/16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5E13-56D6-8344-9AB4-0A317598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8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E317-7AD2-0C45-9667-ACF4F7A03ABB}" type="datetimeFigureOut">
              <a:rPr lang="en-US" smtClean="0"/>
              <a:t>7/12/16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5E13-56D6-8344-9AB4-0A317598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77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E317-7AD2-0C45-9667-ACF4F7A03ABB}" type="datetimeFigureOut">
              <a:rPr lang="en-US" smtClean="0"/>
              <a:t>7/12/16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5E13-56D6-8344-9AB4-0A317598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E317-7AD2-0C45-9667-ACF4F7A03ABB}" type="datetimeFigureOut">
              <a:rPr lang="en-US" smtClean="0"/>
              <a:t>7/12/16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5E13-56D6-8344-9AB4-0A317598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2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E317-7AD2-0C45-9667-ACF4F7A03ABB}" type="datetimeFigureOut">
              <a:rPr lang="en-US" smtClean="0"/>
              <a:t>7/12/16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5E13-56D6-8344-9AB4-0A317598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4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E317-7AD2-0C45-9667-ACF4F7A03ABB}" type="datetimeFigureOut">
              <a:rPr lang="en-US" smtClean="0"/>
              <a:t>7/12/16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5E13-56D6-8344-9AB4-0A317598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8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5E317-7AD2-0C45-9667-ACF4F7A03ABB}" type="datetimeFigureOut">
              <a:rPr lang="en-US" smtClean="0"/>
              <a:t>7/12/16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75E13-56D6-8344-9AB4-0A317598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10B5A-776C-DB49-AE48-DAED272C7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9AB4E-AAC1-A74C-A4E1-02534F59D5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5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754490" y="3173447"/>
            <a:ext cx="68300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7200" b="1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Ephesus </a:t>
            </a:r>
          </a:p>
          <a:p>
            <a:pPr algn="ctr"/>
            <a:r>
              <a:rPr lang="en-GB" sz="7200" b="1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Apartment </a:t>
            </a:r>
            <a:r>
              <a:rPr lang="en-GB" sz="7200" b="1" dirty="0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Houses</a:t>
            </a:r>
          </a:p>
        </p:txBody>
      </p:sp>
    </p:spTree>
    <p:extLst>
      <p:ext uri="{BB962C8B-B14F-4D97-AF65-F5344CB8AC3E}">
        <p14:creationId xmlns:p14="http://schemas.microsoft.com/office/powerpoint/2010/main" val="22516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151454" y="4126757"/>
            <a:ext cx="58891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badi MT Condensed Extra Bold" charset="0"/>
                <a:cs typeface="Abadi MT Condensed Extra Bold" charset="0"/>
              </a:rPr>
              <a:t>Hellenistic Structures</a:t>
            </a:r>
          </a:p>
          <a:p>
            <a:pPr algn="ctr"/>
            <a:r>
              <a:rPr lang="en-GB" sz="2400" b="1" dirty="0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badi MT Condensed Extra Bold" charset="0"/>
                <a:cs typeface="Abadi MT Condensed Extra Bold" charset="0"/>
              </a:rPr>
              <a:t>(6-4</a:t>
            </a:r>
            <a:r>
              <a:rPr lang="en-GB" sz="2400" b="1" baseline="30000" dirty="0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badi MT Condensed Extra Bold" charset="0"/>
                <a:cs typeface="Abadi MT Condensed Extra Bold" charset="0"/>
              </a:rPr>
              <a:t>th</a:t>
            </a:r>
            <a:r>
              <a:rPr lang="en-GB" sz="2400" b="1" dirty="0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badi MT Condensed Extra Bold" charset="0"/>
                <a:cs typeface="Abadi MT Condensed Extra Bold" charset="0"/>
              </a:rPr>
              <a:t> C BC this area was used as a graveyard </a:t>
            </a:r>
          </a:p>
          <a:p>
            <a:pPr algn="ctr"/>
            <a:r>
              <a:rPr lang="en-GB" sz="2400" b="1" dirty="0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badi MT Condensed Extra Bold" charset="0"/>
                <a:cs typeface="Abadi MT Condensed Extra Bold" charset="0"/>
              </a:rPr>
              <a:t>- terraced houses built here in 1</a:t>
            </a:r>
            <a:r>
              <a:rPr lang="en-GB" sz="2400" b="1" baseline="30000" dirty="0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badi MT Condensed Extra Bold" charset="0"/>
                <a:cs typeface="Abadi MT Condensed Extra Bold" charset="0"/>
              </a:rPr>
              <a:t>st</a:t>
            </a:r>
            <a:r>
              <a:rPr lang="en-GB" sz="2400" b="1" dirty="0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badi MT Condensed Extra Bold" charset="0"/>
                <a:cs typeface="Abadi MT Condensed Extra Bold" charset="0"/>
              </a:rPr>
              <a:t> C BC) </a:t>
            </a:r>
          </a:p>
        </p:txBody>
      </p:sp>
    </p:spTree>
    <p:extLst>
      <p:ext uri="{BB962C8B-B14F-4D97-AF65-F5344CB8AC3E}">
        <p14:creationId xmlns:p14="http://schemas.microsoft.com/office/powerpoint/2010/main" val="1996122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093112" y="4126757"/>
            <a:ext cx="60058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b="1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badi MT Condensed Extra Bold" charset="0"/>
                <a:cs typeface="Abadi MT Condensed Extra Bold" charset="0"/>
              </a:rPr>
              <a:t>Dwelling </a:t>
            </a:r>
            <a:r>
              <a:rPr lang="en-GB" sz="2400" b="1" dirty="0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badi MT Condensed Extra Bold" charset="0"/>
                <a:cs typeface="Abadi MT Condensed Extra Bold" charset="0"/>
              </a:rPr>
              <a:t>unit 7</a:t>
            </a:r>
          </a:p>
          <a:p>
            <a:pPr algn="ctr"/>
            <a:r>
              <a:rPr lang="en-GB" sz="2400" b="1" dirty="0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badi MT Condensed Extra Bold" charset="0"/>
                <a:cs typeface="Abadi MT Condensed Extra Bold" charset="0"/>
              </a:rPr>
              <a:t>(Byzantine buildings over 3</a:t>
            </a:r>
            <a:r>
              <a:rPr lang="en-GB" sz="2400" b="1" baseline="30000" dirty="0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badi MT Condensed Extra Bold" charset="0"/>
                <a:cs typeface="Abadi MT Condensed Extra Bold" charset="0"/>
              </a:rPr>
              <a:t>rd</a:t>
            </a:r>
            <a:r>
              <a:rPr lang="en-GB" sz="2400" b="1" dirty="0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badi MT Condensed Extra Bold" charset="0"/>
                <a:cs typeface="Abadi MT Condensed Extra Bold" charset="0"/>
              </a:rPr>
              <a:t> C AD structures) </a:t>
            </a:r>
          </a:p>
        </p:txBody>
      </p:sp>
    </p:spTree>
    <p:extLst>
      <p:ext uri="{BB962C8B-B14F-4D97-AF65-F5344CB8AC3E}">
        <p14:creationId xmlns:p14="http://schemas.microsoft.com/office/powerpoint/2010/main" val="1367181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991036" y="4126757"/>
            <a:ext cx="22099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badi MT Condensed Extra Bold" charset="0"/>
                <a:cs typeface="Abadi MT Condensed Extra Bold" charset="0"/>
              </a:rPr>
              <a:t>Terrace House 2</a:t>
            </a:r>
          </a:p>
        </p:txBody>
      </p:sp>
    </p:spTree>
    <p:extLst>
      <p:ext uri="{BB962C8B-B14F-4D97-AF65-F5344CB8AC3E}">
        <p14:creationId xmlns:p14="http://schemas.microsoft.com/office/powerpoint/2010/main" val="1870596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18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727184" y="4126757"/>
            <a:ext cx="27376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badi MT Condensed Extra Bold" charset="0"/>
                <a:cs typeface="Abadi MT Condensed Extra Bold" charset="0"/>
              </a:rPr>
              <a:t>Dwelling units 3 &amp; 5</a:t>
            </a:r>
          </a:p>
        </p:txBody>
      </p:sp>
    </p:spTree>
    <p:extLst>
      <p:ext uri="{BB962C8B-B14F-4D97-AF65-F5344CB8AC3E}">
        <p14:creationId xmlns:p14="http://schemas.microsoft.com/office/powerpoint/2010/main" val="221588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94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8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46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8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526522" y="4126757"/>
            <a:ext cx="71390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badi MT Condensed Extra Bold" charset="0"/>
                <a:cs typeface="Abadi MT Condensed Extra Bold" charset="0"/>
              </a:rPr>
              <a:t>Handicraft quarter on western side of Terrace House 2 </a:t>
            </a:r>
          </a:p>
          <a:p>
            <a:pPr algn="ctr"/>
            <a:r>
              <a:rPr lang="en-GB" sz="2400" b="1" dirty="0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badi MT Condensed Extra Bold" charset="0"/>
                <a:cs typeface="Abadi MT Condensed Extra Bold" charset="0"/>
              </a:rPr>
              <a:t>Byzantine 7</a:t>
            </a:r>
            <a:r>
              <a:rPr lang="en-GB" sz="2400" b="1" baseline="30000" dirty="0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badi MT Condensed Extra Bold" charset="0"/>
                <a:cs typeface="Abadi MT Condensed Extra Bold" charset="0"/>
              </a:rPr>
              <a:t>th</a:t>
            </a:r>
            <a:r>
              <a:rPr lang="en-GB" sz="2400" b="1" dirty="0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badi MT Condensed Extra Bold" charset="0"/>
                <a:cs typeface="Abadi MT Condensed Extra Bold" charset="0"/>
              </a:rPr>
              <a:t> C AD</a:t>
            </a:r>
          </a:p>
          <a:p>
            <a:pPr algn="ctr"/>
            <a:r>
              <a:rPr lang="en-GB" sz="2400" b="1" dirty="0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badi MT Condensed Extra Bold" charset="0"/>
                <a:cs typeface="Abadi MT Condensed Extra Bold" charset="0"/>
              </a:rPr>
              <a:t>(several mills, potteries &amp; stone processing factories) </a:t>
            </a:r>
          </a:p>
        </p:txBody>
      </p:sp>
    </p:spTree>
    <p:extLst>
      <p:ext uri="{BB962C8B-B14F-4D97-AF65-F5344CB8AC3E}">
        <p14:creationId xmlns:p14="http://schemas.microsoft.com/office/powerpoint/2010/main" val="1232654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57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07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07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439325" y="4126757"/>
            <a:ext cx="3313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badi MT Condensed Extra Bold" charset="0"/>
                <a:cs typeface="Abadi MT Condensed Extra Bold" charset="0"/>
              </a:rPr>
              <a:t>Dwelling Unit 2 - </a:t>
            </a:r>
            <a:r>
              <a:rPr lang="en-GB" sz="2400" b="1" dirty="0" err="1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badi MT Condensed Extra Bold" charset="0"/>
                <a:cs typeface="Abadi MT Condensed Extra Bold" charset="0"/>
              </a:rPr>
              <a:t>lattrine</a:t>
            </a:r>
            <a:endParaRPr lang="en-GB" sz="2400" b="1" dirty="0" smtClean="0">
              <a:solidFill>
                <a:srgbClr val="FFE9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70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160283" y="5469174"/>
            <a:ext cx="36963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badi MT Condensed Extra Bold" charset="0"/>
                <a:cs typeface="Abadi MT Condensed Extra Bold" charset="0"/>
              </a:rPr>
              <a:t>Restoration work continues</a:t>
            </a:r>
          </a:p>
        </p:txBody>
      </p:sp>
    </p:spTree>
    <p:extLst>
      <p:ext uri="{BB962C8B-B14F-4D97-AF65-F5344CB8AC3E}">
        <p14:creationId xmlns:p14="http://schemas.microsoft.com/office/powerpoint/2010/main" val="122534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8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37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4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731149" y="3173447"/>
            <a:ext cx="88767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badi MT Condensed Extra Bold" charset="0"/>
                <a:cs typeface="Abadi MT Condensed Extra Bold" charset="0"/>
              </a:rPr>
              <a:t>Private bath – dwelling 6</a:t>
            </a:r>
          </a:p>
          <a:p>
            <a:pPr algn="ctr"/>
            <a:r>
              <a:rPr lang="en-GB" sz="2400" b="1" dirty="0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badi MT Condensed Extra Bold" charset="0"/>
                <a:cs typeface="Abadi MT Condensed Extra Bold" charset="0"/>
              </a:rPr>
              <a:t>(heated floors, walls, basins in marbles; windows attired with glass) </a:t>
            </a:r>
          </a:p>
        </p:txBody>
      </p:sp>
    </p:spTree>
    <p:extLst>
      <p:ext uri="{BB962C8B-B14F-4D97-AF65-F5344CB8AC3E}">
        <p14:creationId xmlns:p14="http://schemas.microsoft.com/office/powerpoint/2010/main" val="60310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851682" y="4126757"/>
            <a:ext cx="64886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b="1" dirty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badi MT Condensed Extra Bold" charset="0"/>
                <a:cs typeface="Abadi MT Condensed Extra Bold" charset="0"/>
              </a:rPr>
              <a:t>D</a:t>
            </a:r>
            <a:r>
              <a:rPr lang="en-GB" sz="2400" b="1" dirty="0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badi MT Condensed Extra Bold" charset="0"/>
                <a:cs typeface="Abadi MT Condensed Extra Bold" charset="0"/>
              </a:rPr>
              <a:t>welling unit 6</a:t>
            </a:r>
          </a:p>
          <a:p>
            <a:pPr algn="ctr"/>
            <a:r>
              <a:rPr lang="en-GB" sz="2400" b="1" dirty="0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badi MT Condensed Extra Bold" charset="0"/>
                <a:cs typeface="Abadi MT Condensed Extra Bold" charset="0"/>
              </a:rPr>
              <a:t>(Marble hall – in use after destruction of 262 AD) </a:t>
            </a:r>
          </a:p>
        </p:txBody>
      </p:sp>
    </p:spTree>
    <p:extLst>
      <p:ext uri="{BB962C8B-B14F-4D97-AF65-F5344CB8AC3E}">
        <p14:creationId xmlns:p14="http://schemas.microsoft.com/office/powerpoint/2010/main" val="20263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085902" y="4126757"/>
            <a:ext cx="40202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b="1" dirty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badi MT Condensed Extra Bold" charset="0"/>
                <a:cs typeface="Abadi MT Condensed Extra Bold" charset="0"/>
              </a:rPr>
              <a:t>D</a:t>
            </a:r>
            <a:r>
              <a:rPr lang="en-GB" sz="2400" b="1" dirty="0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badi MT Condensed Extra Bold" charset="0"/>
                <a:cs typeface="Abadi MT Condensed Extra Bold" charset="0"/>
              </a:rPr>
              <a:t>welling unit 6</a:t>
            </a:r>
          </a:p>
          <a:p>
            <a:pPr algn="ctr"/>
            <a:r>
              <a:rPr lang="en-GB" sz="2400" b="1" dirty="0" smtClean="0">
                <a:solidFill>
                  <a:srgbClr val="FFE9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badi MT Condensed Extra Bold" charset="0"/>
                <a:cs typeface="Abadi MT Condensed Extra Bold" charset="0"/>
              </a:rPr>
              <a:t>(basilica built around 160 AD) </a:t>
            </a:r>
          </a:p>
        </p:txBody>
      </p:sp>
    </p:spTree>
    <p:extLst>
      <p:ext uri="{BB962C8B-B14F-4D97-AF65-F5344CB8AC3E}">
        <p14:creationId xmlns:p14="http://schemas.microsoft.com/office/powerpoint/2010/main" val="110165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61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34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122</Words>
  <Application>Microsoft Macintosh PowerPoint</Application>
  <PresentationFormat>Widescreen</PresentationFormat>
  <Paragraphs>20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Abadi MT Condensed Extra Bold</vt:lpstr>
      <vt:lpstr>Calibri</vt:lpstr>
      <vt:lpstr>Calibri Light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Roennfeldt</dc:creator>
  <cp:lastModifiedBy>Peter Roennfeldt</cp:lastModifiedBy>
  <cp:revision>8</cp:revision>
  <dcterms:created xsi:type="dcterms:W3CDTF">2016-07-03T16:44:24Z</dcterms:created>
  <dcterms:modified xsi:type="dcterms:W3CDTF">2016-07-12T10:58:07Z</dcterms:modified>
</cp:coreProperties>
</file>